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sldIdLst>
    <p:sldId id="360" r:id="rId2"/>
    <p:sldId id="439" r:id="rId3"/>
    <p:sldId id="435" r:id="rId4"/>
    <p:sldId id="436" r:id="rId5"/>
    <p:sldId id="438" r:id="rId6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ozart-Così fan tutte (27.09.2020)" id="{5D20C606-DBCC-4E5B-9B5D-5D24A576EAFF}">
          <p14:sldIdLst>
            <p14:sldId id="360"/>
            <p14:sldId id="439"/>
            <p14:sldId id="435"/>
            <p14:sldId id="436"/>
            <p14:sldId id="438"/>
          </p14:sldIdLst>
        </p14:section>
        <p14:section name="Default Section" id="{7832403B-A66C-104B-96A9-B18B159AAC54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25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1376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6/22/25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6/22/25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6/22/25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6/22/25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6/22/25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6/22/25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6/22/25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6/22/25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6/22/25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6/22/25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6/22/25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6/22/25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6/22/25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 descr="Ein Bild, das Tisch enthält.&#10;&#10;Automatisch generierte Beschreibung">
            <a:extLst>
              <a:ext uri="{FF2B5EF4-FFF2-40B4-BE49-F238E27FC236}">
                <a16:creationId xmlns:a16="http://schemas.microsoft.com/office/drawing/2014/main" id="{F11064ED-33B6-F853-F0F3-390627D5A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862" y="643466"/>
            <a:ext cx="4261865" cy="557106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D458D24-64D1-102F-3DCE-8B6ED98306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4837" y="643467"/>
            <a:ext cx="409473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515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160A43-17A5-89E2-FF6D-55956EF2AAFF}"/>
              </a:ext>
            </a:extLst>
          </p:cNvPr>
          <p:cNvSpPr txBox="1"/>
          <p:nvPr/>
        </p:nvSpPr>
        <p:spPr>
          <a:xfrm>
            <a:off x="357808" y="0"/>
            <a:ext cx="4596847" cy="6494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zh-CN" altLang="en-US" sz="800" b="0" i="0" dirty="0">
                <a:solidFill>
                  <a:srgbClr val="B66B6B"/>
                </a:solidFill>
                <a:effectLst/>
                <a:latin typeface="Helvetica Neue" panose="02000503000000020004" pitchFamily="2" charset="0"/>
              </a:rPr>
              <a:t>简介 </a:t>
            </a:r>
            <a:r>
              <a:rPr lang="en-GB" sz="800" b="0" i="0" dirty="0">
                <a:solidFill>
                  <a:srgbClr val="989090"/>
                </a:solidFill>
                <a:effectLst/>
                <a:latin typeface="Helvetica Neue" panose="02000503000000020004" pitchFamily="2" charset="0"/>
              </a:rPr>
              <a:t>Introduction</a:t>
            </a:r>
            <a:endParaRPr lang="en-GB" sz="800" b="0" i="0" dirty="0">
              <a:solidFill>
                <a:srgbClr val="B66B6B"/>
              </a:solidFill>
              <a:effectLst/>
              <a:latin typeface="Helvetica Neue" panose="02000503000000020004" pitchFamily="2" charset="0"/>
            </a:endParaRPr>
          </a:p>
          <a:p>
            <a:pPr algn="l">
              <a:buNone/>
            </a:pPr>
            <a:r>
              <a:rPr lang="en-GB" sz="800" b="1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《</a:t>
            </a:r>
            <a:r>
              <a:rPr lang="zh-CN" altLang="en-US" sz="800" b="1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女人皆如此，或恋爱学堂</a:t>
            </a:r>
            <a:r>
              <a:rPr lang="en-US" altLang="zh-CN" sz="800" b="1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》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(</a:t>
            </a:r>
            <a:r>
              <a:rPr lang="en-GB" sz="800" b="0" i="0" dirty="0" err="1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Così</a:t>
            </a:r>
            <a:r>
              <a:rPr lang="en-GB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 fan tutte, ossia La </a:t>
            </a:r>
            <a:r>
              <a:rPr lang="en-GB" sz="800" b="0" i="0" dirty="0" err="1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scuola</a:t>
            </a:r>
            <a:r>
              <a:rPr lang="en-GB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en-GB" sz="800" b="0" i="0" dirty="0" err="1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degli</a:t>
            </a:r>
            <a:r>
              <a:rPr lang="en-GB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en-GB" sz="800" b="0" i="0" dirty="0" err="1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amanti</a:t>
            </a:r>
            <a:r>
              <a:rPr lang="en-GB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，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作品号</a:t>
            </a:r>
            <a:r>
              <a:rPr lang="en-GB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K.588)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为莫札特所作喜歌剧，剧本由洛伦佐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·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达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·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彭特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(</a:t>
            </a:r>
            <a:r>
              <a:rPr lang="en-GB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Lorenzo da Ponte)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撰写。莫札特有三部歌剧作品的剧本都由彭特所作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(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女人皆如此、唐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·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乔望尼与费加洛婚礼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)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。这出剧是在神圣罗马帝国皇帝约瑟夫二世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(</a:t>
            </a:r>
            <a:r>
              <a:rPr lang="en-GB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Emperor Joseph II)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的建议下进行创作，原本规划是由作曲家萨列里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(</a:t>
            </a:r>
            <a:r>
              <a:rPr lang="en-GB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Antonio Salieri)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为这剧本谱曲，但不知何故，在他完成第一幕的部分后即中断创作。这个标题“</a:t>
            </a:r>
            <a:r>
              <a:rPr lang="en-GB" sz="800" b="0" i="0" dirty="0" err="1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Così</a:t>
            </a:r>
            <a:r>
              <a:rPr lang="en-GB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 fan tutte”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原意为“女人们都这么做的”，不过通常翻译为“女人皆如此”，这段文字在剧中第二幕终曲前由三名男士所唱出。</a:t>
            </a:r>
          </a:p>
          <a:p>
            <a:pPr algn="l"/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两幕歌剧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&lt;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女人心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&gt;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是莫扎特后期创作的意大利喜歌剧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(</a:t>
            </a:r>
            <a:r>
              <a:rPr lang="en-GB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Opera Buffa)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典范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.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故事发生在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18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世纪的那不勒斯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,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两位年轻军官在同事、老光棍阿方索怂恿下打赌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: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两人佯装因公务外出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,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在与各自的情人道别后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,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却乔装成斯洛文尼亚富有的青年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,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去分别追求对方的情人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.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两位女人在他们的百般追求下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,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都答应嫁给对方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.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最后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,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两位青年军官卸去伪装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,</a:t>
            </a:r>
            <a:r>
              <a:rPr lang="zh-CN" altLang="en-US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露出了他们的庐山真面目</a:t>
            </a:r>
            <a:r>
              <a:rPr lang="en-US" altLang="zh-CN" sz="800" b="0" i="0" dirty="0"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  <a:t>.</a:t>
            </a:r>
          </a:p>
          <a:p>
            <a:pPr algn="l"/>
            <a:endParaRPr lang="en-US" altLang="zh-CN" sz="800" dirty="0">
              <a:solidFill>
                <a:srgbClr val="222222"/>
              </a:solidFill>
              <a:latin typeface="Helvetica Neue" panose="02000503000000020004" pitchFamily="2" charset="0"/>
            </a:endParaRPr>
          </a:p>
          <a:p>
            <a:r>
              <a:rPr lang="zh-CN" altLang="en-US" sz="800" dirty="0"/>
              <a:t>剧情大纲</a:t>
            </a:r>
          </a:p>
          <a:p>
            <a:r>
              <a:rPr lang="zh-CN" altLang="en-US" sz="800" dirty="0"/>
              <a:t>莫札特与彭特使用“未婚妻交换”这个题材作为本剧大纲，这个题材最早可以追溯到十四世纪，薄伽丘所著的短篇小说集十日谈以及后来莎士比亚的剧作辛柏林，其中并使用一些莎翁的剧作驯悍记的元素。</a:t>
            </a:r>
            <a:endParaRPr lang="en-US" altLang="zh-CN" sz="800" dirty="0"/>
          </a:p>
          <a:p>
            <a:endParaRPr lang="zh-CN" altLang="en-US" sz="800" dirty="0"/>
          </a:p>
          <a:p>
            <a:r>
              <a:rPr lang="zh-CN" altLang="en-US" sz="800" b="1" dirty="0"/>
              <a:t>第一幕</a:t>
            </a:r>
            <a:endParaRPr lang="zh-CN" altLang="en-US" sz="800" dirty="0"/>
          </a:p>
          <a:p>
            <a:r>
              <a:rPr lang="zh-CN" altLang="en-US" sz="800" dirty="0"/>
              <a:t>时间：十八世纪的拿波里</a:t>
            </a:r>
          </a:p>
          <a:p>
            <a:r>
              <a:rPr lang="zh-CN" altLang="en-US" sz="800" dirty="0"/>
              <a:t>在咖啡厅中，两名军官费兰多与古烈摩互相炫耀他们的未婚妻</a:t>
            </a:r>
            <a:r>
              <a:rPr lang="en-US" altLang="zh-CN" sz="800" dirty="0"/>
              <a:t>(</a:t>
            </a:r>
            <a:r>
              <a:rPr lang="zh-CN" altLang="en-US" sz="800" dirty="0"/>
              <a:t>朵拉贝拉跟费奥迪丽姬</a:t>
            </a:r>
            <a:r>
              <a:rPr lang="en-US" altLang="zh-CN" sz="800" dirty="0"/>
              <a:t>)</a:t>
            </a:r>
            <a:r>
              <a:rPr lang="zh-CN" altLang="en-US" sz="800" dirty="0"/>
              <a:t>有多么忠诚，这时阿方索先生加入他们的讨论，并且跟他们打赌，只要一天的时间他就能证明这两个女人有多善变。这项赌局成立，两个军官佯装被征召参加战争，之后他们易容并勾引对方的未婚妻。场景移到两个女士那边，他们正在赞扬他们的未婚夫。阿方索来找他们并且告诉他们一个坏消息：他们的未婚夫被调往前线打仗，费兰多与古烈摩很伤心的与他们的未婚妻道别</a:t>
            </a:r>
            <a:r>
              <a:rPr lang="en-US" altLang="zh-CN" sz="800" dirty="0"/>
              <a:t>(</a:t>
            </a:r>
            <a:r>
              <a:rPr lang="zh-CN" altLang="en-US" sz="800" dirty="0"/>
              <a:t>五重唱：喔，天啊</a:t>
            </a:r>
            <a:r>
              <a:rPr lang="en-US" altLang="zh-CN" sz="800" dirty="0"/>
              <a:t>!</a:t>
            </a:r>
            <a:r>
              <a:rPr lang="zh-CN" altLang="en-US" sz="800" dirty="0"/>
              <a:t>我觉得我的脚正在抵抗</a:t>
            </a:r>
            <a:r>
              <a:rPr lang="en-US" altLang="zh-CN" sz="800" dirty="0"/>
              <a:t>(</a:t>
            </a:r>
            <a:r>
              <a:rPr lang="en-GB" sz="800" dirty="0" err="1"/>
              <a:t>Sento</a:t>
            </a:r>
            <a:r>
              <a:rPr lang="en-GB" sz="800" dirty="0"/>
              <a:t>, o Dio, </a:t>
            </a:r>
            <a:r>
              <a:rPr lang="en-GB" sz="800" dirty="0" err="1"/>
              <a:t>che</a:t>
            </a:r>
            <a:r>
              <a:rPr lang="en-GB" sz="800" dirty="0"/>
              <a:t> </a:t>
            </a:r>
            <a:r>
              <a:rPr lang="en-GB" sz="800" dirty="0" err="1"/>
              <a:t>questo</a:t>
            </a:r>
            <a:r>
              <a:rPr lang="en-GB" sz="800" dirty="0"/>
              <a:t> </a:t>
            </a:r>
            <a:r>
              <a:rPr lang="en-GB" sz="800" dirty="0" err="1"/>
              <a:t>piedo</a:t>
            </a:r>
            <a:r>
              <a:rPr lang="en-GB" sz="800" dirty="0"/>
              <a:t> </a:t>
            </a:r>
            <a:r>
              <a:rPr lang="en-GB" sz="800" dirty="0" err="1"/>
              <a:t>è</a:t>
            </a:r>
            <a:r>
              <a:rPr lang="en-GB" sz="800" dirty="0"/>
              <a:t> restio))。</a:t>
            </a:r>
            <a:r>
              <a:rPr lang="zh-CN" altLang="en-US" sz="800" dirty="0"/>
              <a:t>当船启程时，阿方索与两姊妹祝福他们有平安的旅程</a:t>
            </a:r>
            <a:r>
              <a:rPr lang="en-US" altLang="zh-CN" sz="800" dirty="0"/>
              <a:t>(</a:t>
            </a:r>
            <a:r>
              <a:rPr lang="zh-CN" altLang="en-US" sz="800" dirty="0"/>
              <a:t>三重唱：希望风如此轻柔</a:t>
            </a:r>
            <a:r>
              <a:rPr lang="en-US" altLang="zh-CN" sz="800" dirty="0"/>
              <a:t>(</a:t>
            </a:r>
            <a:r>
              <a:rPr lang="en-GB" sz="800" dirty="0" err="1"/>
              <a:t>oave</a:t>
            </a:r>
            <a:r>
              <a:rPr lang="en-GB" sz="800" dirty="0"/>
              <a:t> </a:t>
            </a:r>
            <a:r>
              <a:rPr lang="en-GB" sz="800" dirty="0" err="1"/>
              <a:t>sia</a:t>
            </a:r>
            <a:r>
              <a:rPr lang="en-GB" sz="800" dirty="0"/>
              <a:t> il </a:t>
            </a:r>
            <a:r>
              <a:rPr lang="en-GB" sz="800" dirty="0" err="1"/>
              <a:t>vento</a:t>
            </a:r>
            <a:r>
              <a:rPr lang="en-GB" sz="800" dirty="0"/>
              <a:t>))。</a:t>
            </a:r>
            <a:r>
              <a:rPr lang="zh-CN" altLang="en-US" sz="800" dirty="0"/>
              <a:t>之后阿方索独自离开，开始抱怨女人的变化无常</a:t>
            </a:r>
            <a:r>
              <a:rPr lang="en-US" altLang="zh-CN" sz="800" dirty="0"/>
              <a:t>(</a:t>
            </a:r>
            <a:r>
              <a:rPr lang="zh-CN" altLang="en-US" sz="800" dirty="0"/>
              <a:t>噢，可怜的家伙，为了女人下注</a:t>
            </a:r>
            <a:r>
              <a:rPr lang="en-US" altLang="zh-CN" sz="800" dirty="0"/>
              <a:t>100</a:t>
            </a:r>
            <a:r>
              <a:rPr lang="zh-CN" altLang="en-US" sz="800" dirty="0"/>
              <a:t>个金币</a:t>
            </a:r>
            <a:r>
              <a:rPr lang="en-US" altLang="zh-CN" sz="800" dirty="0"/>
              <a:t>(</a:t>
            </a:r>
            <a:r>
              <a:rPr lang="en-GB" sz="800" dirty="0"/>
              <a:t>Oh, </a:t>
            </a:r>
            <a:r>
              <a:rPr lang="en-GB" sz="800" dirty="0" err="1"/>
              <a:t>poverini</a:t>
            </a:r>
            <a:r>
              <a:rPr lang="en-GB" sz="800" dirty="0"/>
              <a:t>, per </a:t>
            </a:r>
            <a:r>
              <a:rPr lang="en-GB" sz="800" dirty="0" err="1"/>
              <a:t>femmina</a:t>
            </a:r>
            <a:r>
              <a:rPr lang="en-GB" sz="800" dirty="0"/>
              <a:t> </a:t>
            </a:r>
            <a:r>
              <a:rPr lang="en-GB" sz="800" dirty="0" err="1"/>
              <a:t>giocar</a:t>
            </a:r>
            <a:r>
              <a:rPr lang="en-GB" sz="800" dirty="0"/>
              <a:t> cento zecchini?))</a:t>
            </a:r>
          </a:p>
          <a:p>
            <a:r>
              <a:rPr lang="zh-CN" altLang="en-US" sz="800" dirty="0"/>
              <a:t>场景转到姊妹的房间。他们的女仆黛丝宾娜问他们发生了什么事，多拉贝拉对于其未婚夫离开她感到相当悲伤</a:t>
            </a:r>
            <a:r>
              <a:rPr lang="en-US" altLang="zh-CN" sz="800" dirty="0"/>
              <a:t>(</a:t>
            </a:r>
            <a:r>
              <a:rPr lang="zh-CN" altLang="en-US" sz="800" dirty="0"/>
              <a:t>咏叹调：无法抚平的痛苦</a:t>
            </a:r>
            <a:r>
              <a:rPr lang="en-US" altLang="zh-CN" sz="800" dirty="0"/>
              <a:t>(</a:t>
            </a:r>
            <a:r>
              <a:rPr lang="en-GB" sz="800" dirty="0" err="1"/>
              <a:t>Smanie</a:t>
            </a:r>
            <a:r>
              <a:rPr lang="en-GB" sz="800" dirty="0"/>
              <a:t> </a:t>
            </a:r>
            <a:r>
              <a:rPr lang="en-GB" sz="800" dirty="0" err="1"/>
              <a:t>implacabili</a:t>
            </a:r>
            <a:r>
              <a:rPr lang="en-GB" sz="800" dirty="0"/>
              <a:t>))。</a:t>
            </a:r>
            <a:r>
              <a:rPr lang="zh-CN" altLang="en-US" sz="800" dirty="0"/>
              <a:t>黛丝宾娜嘲笑这两个姊妹，并且建议他们去找个新的爱人</a:t>
            </a:r>
            <a:r>
              <a:rPr lang="en-US" altLang="zh-CN" sz="800" dirty="0"/>
              <a:t>(</a:t>
            </a:r>
            <a:r>
              <a:rPr lang="zh-CN" altLang="en-US" sz="800" dirty="0"/>
              <a:t>咏叹调：你们期待男人与军人的忠诚吗</a:t>
            </a:r>
            <a:r>
              <a:rPr lang="en-US" altLang="zh-CN" sz="800" dirty="0"/>
              <a:t>?(</a:t>
            </a:r>
            <a:r>
              <a:rPr lang="en-GB" sz="800" dirty="0"/>
              <a:t>In </a:t>
            </a:r>
            <a:r>
              <a:rPr lang="en-GB" sz="800" dirty="0" err="1"/>
              <a:t>uomini</a:t>
            </a:r>
            <a:r>
              <a:rPr lang="en-GB" sz="800" dirty="0"/>
              <a:t>, in </a:t>
            </a:r>
            <a:r>
              <a:rPr lang="en-GB" sz="800" dirty="0" err="1"/>
              <a:t>soldati</a:t>
            </a:r>
            <a:r>
              <a:rPr lang="en-GB" sz="800" dirty="0"/>
              <a:t>, </a:t>
            </a:r>
            <a:r>
              <a:rPr lang="en-GB" sz="800" dirty="0" err="1"/>
              <a:t>sperare</a:t>
            </a:r>
            <a:r>
              <a:rPr lang="en-GB" sz="800" dirty="0"/>
              <a:t> </a:t>
            </a:r>
            <a:r>
              <a:rPr lang="en-GB" sz="800" dirty="0" err="1"/>
              <a:t>fedeltá</a:t>
            </a:r>
            <a:r>
              <a:rPr lang="en-GB" sz="800" dirty="0"/>
              <a:t>?))。</a:t>
            </a:r>
            <a:r>
              <a:rPr lang="zh-CN" altLang="en-US" sz="800" dirty="0"/>
              <a:t>他们离开后，阿方索出现。他怕黛丝宾娜会认岀已经易容的费兰多与古烈摩，所以他就收买她希望能协助他赢得这场赌局。两姊妹的未婚夫装扮成大胡子的阿尔巴尼亚人，而两姊妹对于陌生人在他们家出现感到惊吓。这两个阿尔巴尼亚人企图说服两姊妹，古烈摩述说着他的优点</a:t>
            </a:r>
            <a:r>
              <a:rPr lang="en-US" altLang="zh-CN" sz="800" dirty="0"/>
              <a:t>(</a:t>
            </a:r>
            <a:r>
              <a:rPr lang="zh-CN" altLang="en-US" sz="800" dirty="0"/>
              <a:t>咏叹调：别害羞</a:t>
            </a:r>
            <a:r>
              <a:rPr lang="en-US" altLang="zh-CN" sz="800" dirty="0"/>
              <a:t>(</a:t>
            </a:r>
            <a:r>
              <a:rPr lang="en-GB" sz="800" dirty="0"/>
              <a:t>Non </a:t>
            </a:r>
            <a:r>
              <a:rPr lang="en-GB" sz="800" dirty="0" err="1"/>
              <a:t>siate</a:t>
            </a:r>
            <a:r>
              <a:rPr lang="en-GB" sz="800" dirty="0"/>
              <a:t> </a:t>
            </a:r>
            <a:r>
              <a:rPr lang="en-GB" sz="800" dirty="0" err="1"/>
              <a:t>ritrosi</a:t>
            </a:r>
            <a:r>
              <a:rPr lang="en-GB" sz="800" dirty="0"/>
              <a:t>))，</a:t>
            </a:r>
            <a:r>
              <a:rPr lang="zh-CN" altLang="en-US" sz="800" dirty="0"/>
              <a:t>但对姊妹没起作用</a:t>
            </a:r>
            <a:r>
              <a:rPr lang="en-US" altLang="zh-CN" sz="800" dirty="0"/>
              <a:t>(</a:t>
            </a:r>
            <a:r>
              <a:rPr lang="zh-CN" altLang="en-US" sz="800" dirty="0"/>
              <a:t>咏叹调：像个石头</a:t>
            </a:r>
            <a:r>
              <a:rPr lang="en-US" altLang="zh-CN" sz="800" dirty="0"/>
              <a:t>(</a:t>
            </a:r>
            <a:r>
              <a:rPr lang="en-GB" sz="800" dirty="0"/>
              <a:t>Come Scoglio))。</a:t>
            </a:r>
            <a:r>
              <a:rPr lang="zh-CN" altLang="en-US" sz="800" dirty="0"/>
              <a:t>费兰多离开，感到赌局的胜利在望</a:t>
            </a:r>
            <a:r>
              <a:rPr lang="en-US" altLang="zh-CN" sz="800" dirty="0"/>
              <a:t>(</a:t>
            </a:r>
            <a:r>
              <a:rPr lang="zh-CN" altLang="en-US" sz="800" dirty="0"/>
              <a:t>咏叹调：爱的气息</a:t>
            </a:r>
            <a:r>
              <a:rPr lang="en-US" altLang="zh-CN" sz="800" dirty="0"/>
              <a:t>(</a:t>
            </a:r>
            <a:r>
              <a:rPr lang="en-GB" sz="800" dirty="0"/>
              <a:t>Un aura amorosa))。</a:t>
            </a:r>
          </a:p>
          <a:p>
            <a:r>
              <a:rPr lang="zh-CN" altLang="en-US" sz="800" dirty="0"/>
              <a:t>场景转到花园中，两姊妹依旧相当苦闷。黛丝宾娜要求阿方索让她接管这个计划。很快的两个阿尔巴尼亚人又出现，拿着毒药对两姊妹威胁说，若是她们不接受其爱意，那就要死给她们看。当阿方索劝他们冷静时，他们喝下毒药且昏倒。不久后，医生出现</a:t>
            </a:r>
            <a:r>
              <a:rPr lang="en-US" altLang="zh-CN" sz="800" dirty="0"/>
              <a:t>(</a:t>
            </a:r>
            <a:r>
              <a:rPr lang="zh-CN" altLang="en-US" sz="800" dirty="0"/>
              <a:t>黛丝宾娜假扮</a:t>
            </a:r>
            <a:r>
              <a:rPr lang="en-US" altLang="zh-CN" sz="800" dirty="0"/>
              <a:t>)</a:t>
            </a:r>
            <a:r>
              <a:rPr lang="zh-CN" altLang="en-US" sz="800" dirty="0"/>
              <a:t>，解救这两个阿尔巴尼亚人。这两个苏醒的人产生幻觉，要求站在他们面前的女神</a:t>
            </a:r>
            <a:r>
              <a:rPr lang="en-US" altLang="zh-CN" sz="800" dirty="0"/>
              <a:t>(</a:t>
            </a:r>
            <a:r>
              <a:rPr lang="zh-CN" altLang="en-US" sz="800" dirty="0"/>
              <a:t>两姊妹</a:t>
            </a:r>
            <a:r>
              <a:rPr lang="en-US" altLang="zh-CN" sz="800" dirty="0"/>
              <a:t>)</a:t>
            </a:r>
            <a:r>
              <a:rPr lang="zh-CN" altLang="en-US" sz="800" dirty="0"/>
              <a:t>亲吻他们。即使阿方索与医师鼓励她们这么作，但两姊妹还是拒绝。</a:t>
            </a:r>
            <a:endParaRPr lang="en-US" altLang="zh-CN" sz="800" dirty="0"/>
          </a:p>
          <a:p>
            <a:endParaRPr lang="zh-CN" altLang="en-US" sz="800" dirty="0"/>
          </a:p>
          <a:p>
            <a:r>
              <a:rPr lang="zh-CN" altLang="en-US" sz="800" b="1" dirty="0"/>
              <a:t>第二幕</a:t>
            </a:r>
            <a:endParaRPr lang="zh-CN" altLang="en-US" sz="800" dirty="0"/>
          </a:p>
          <a:p>
            <a:r>
              <a:rPr lang="zh-CN" altLang="en-US" sz="800" dirty="0"/>
              <a:t>在两姊妹的房间中，黛丝宾娜想要说服两姊妹接受阿尔巴尼亚人的爱意</a:t>
            </a:r>
            <a:r>
              <a:rPr lang="en-US" altLang="zh-CN" sz="800" dirty="0"/>
              <a:t>(</a:t>
            </a:r>
            <a:r>
              <a:rPr lang="zh-CN" altLang="en-US" sz="800" dirty="0"/>
              <a:t>咏叹调：一个</a:t>
            </a:r>
            <a:r>
              <a:rPr lang="en-US" altLang="zh-CN" sz="800" dirty="0"/>
              <a:t>15</a:t>
            </a:r>
            <a:r>
              <a:rPr lang="zh-CN" altLang="en-US" sz="800" dirty="0"/>
              <a:t>岁的女子</a:t>
            </a:r>
            <a:r>
              <a:rPr lang="en-US" altLang="zh-CN" sz="800" dirty="0"/>
              <a:t>(</a:t>
            </a:r>
            <a:r>
              <a:rPr lang="en-GB" sz="800" dirty="0"/>
              <a:t>Una donna a </a:t>
            </a:r>
            <a:r>
              <a:rPr lang="en-GB" sz="800" dirty="0" err="1"/>
              <a:t>quindici</a:t>
            </a:r>
            <a:r>
              <a:rPr lang="en-GB" sz="800" dirty="0"/>
              <a:t> anni))。</a:t>
            </a:r>
            <a:r>
              <a:rPr lang="zh-CN" altLang="en-US" sz="800" dirty="0"/>
              <a:t>在她离开后，多拉贝拉向费奥迪丽姬坦承她有些动心，而且她们两个也都同意，短暂的恋爱将无害于他们与未婚夫的爱，而且也可以帮助她们度过这段孤独寂寞的时光。</a:t>
            </a:r>
            <a:r>
              <a:rPr lang="en-US" altLang="zh-CN" sz="800" dirty="0"/>
              <a:t>(</a:t>
            </a:r>
            <a:r>
              <a:rPr lang="zh-CN" altLang="en-US" sz="800" dirty="0"/>
              <a:t>二重唱：</a:t>
            </a:r>
            <a:r>
              <a:rPr lang="en-GB" sz="800" dirty="0" err="1"/>
              <a:t>Prenderó</a:t>
            </a:r>
            <a:r>
              <a:rPr lang="en-GB" sz="800" dirty="0"/>
              <a:t> </a:t>
            </a:r>
            <a:r>
              <a:rPr lang="en-GB" sz="800" dirty="0" err="1"/>
              <a:t>quel</a:t>
            </a:r>
            <a:r>
              <a:rPr lang="en-GB" sz="800" dirty="0"/>
              <a:t> </a:t>
            </a:r>
            <a:r>
              <a:rPr lang="en-GB" sz="800" dirty="0" err="1"/>
              <a:t>brunettino</a:t>
            </a:r>
            <a:r>
              <a:rPr lang="en-GB" sz="800" dirty="0"/>
              <a:t>)</a:t>
            </a:r>
          </a:p>
          <a:p>
            <a:r>
              <a:rPr lang="zh-CN" altLang="en-US" sz="800" dirty="0"/>
              <a:t>场景回到花园中，多拉贝拉正与假扮的古烈摩成对在花园里谈天，另外两个也是如此，但有对方在场，对话总是感觉不自在。之后费兰多与费奥迪丽姬离开，这时古烈摩想要对多拉贝拉求爱。她没有强烈反抗，而且很快的就给他一个项链</a:t>
            </a:r>
            <a:r>
              <a:rPr lang="en-US" altLang="zh-CN" sz="800" dirty="0"/>
              <a:t>(</a:t>
            </a:r>
            <a:r>
              <a:rPr lang="zh-CN" altLang="en-US" sz="800" dirty="0"/>
              <a:t>里头有费兰多的照片</a:t>
            </a:r>
            <a:r>
              <a:rPr lang="en-US" altLang="zh-CN" sz="800" dirty="0"/>
              <a:t>)</a:t>
            </a:r>
            <a:r>
              <a:rPr lang="zh-CN" altLang="en-US" sz="800" dirty="0"/>
              <a:t>当作定情物交换</a:t>
            </a:r>
            <a:r>
              <a:rPr lang="en-US" altLang="zh-CN" sz="800" dirty="0"/>
              <a:t>(</a:t>
            </a:r>
            <a:r>
              <a:rPr lang="zh-CN" altLang="en-US" sz="800" dirty="0"/>
              <a:t>古烈摩给多拉贝拉心型的小盒子</a:t>
            </a:r>
            <a:r>
              <a:rPr lang="en-US" altLang="zh-CN" sz="800" dirty="0"/>
              <a:t>)(</a:t>
            </a:r>
            <a:r>
              <a:rPr lang="zh-CN" altLang="en-US" sz="800" dirty="0"/>
              <a:t>二重奏：我把我的心交给你</a:t>
            </a:r>
            <a:r>
              <a:rPr lang="en-US" altLang="zh-CN" sz="800" dirty="0"/>
              <a:t>(</a:t>
            </a:r>
            <a:r>
              <a:rPr lang="en-GB" sz="800" dirty="0"/>
              <a:t>Il core vi </a:t>
            </a:r>
            <a:r>
              <a:rPr lang="en-GB" sz="800" dirty="0" err="1"/>
              <a:t>dono</a:t>
            </a:r>
            <a:r>
              <a:rPr lang="en-GB" sz="800" dirty="0"/>
              <a:t>))。</a:t>
            </a:r>
            <a:r>
              <a:rPr lang="zh-CN" altLang="en-US" sz="800" dirty="0"/>
              <a:t>费兰多追求费奥迪丽姬就没有这么顺利</a:t>
            </a:r>
            <a:r>
              <a:rPr lang="en-US" altLang="zh-CN" sz="800" dirty="0"/>
              <a:t>(</a:t>
            </a:r>
            <a:r>
              <a:rPr lang="zh-CN" altLang="en-US" sz="800" dirty="0"/>
              <a:t>咏叹调：啊</a:t>
            </a:r>
            <a:r>
              <a:rPr lang="en-US" altLang="zh-CN" sz="800" dirty="0"/>
              <a:t>!</a:t>
            </a:r>
            <a:r>
              <a:rPr lang="zh-CN" altLang="en-US" sz="800" dirty="0"/>
              <a:t>我看到了它</a:t>
            </a:r>
            <a:r>
              <a:rPr lang="en-US" altLang="zh-CN" sz="800" dirty="0"/>
              <a:t>(</a:t>
            </a:r>
            <a:r>
              <a:rPr lang="en-GB" sz="800" dirty="0"/>
              <a:t>Ah, lo </a:t>
            </a:r>
            <a:r>
              <a:rPr lang="en-GB" sz="800" dirty="0" err="1"/>
              <a:t>veggio</a:t>
            </a:r>
            <a:r>
              <a:rPr lang="en-GB" sz="800" dirty="0"/>
              <a:t>);</a:t>
            </a:r>
            <a:r>
              <a:rPr lang="zh-CN" altLang="en-US" sz="800" dirty="0"/>
              <a:t>请原谅我，我的至爱</a:t>
            </a:r>
            <a:r>
              <a:rPr lang="en-US" altLang="zh-CN" sz="800" dirty="0"/>
              <a:t>(</a:t>
            </a:r>
            <a:r>
              <a:rPr lang="en-GB" sz="800" dirty="0"/>
              <a:t>Per </a:t>
            </a:r>
            <a:r>
              <a:rPr lang="en-GB" sz="800" dirty="0" err="1"/>
              <a:t>pietá</a:t>
            </a:r>
            <a:r>
              <a:rPr lang="en-GB" sz="800" dirty="0"/>
              <a:t>, ben </a:t>
            </a:r>
            <a:r>
              <a:rPr lang="en-GB" sz="800" dirty="0" err="1"/>
              <a:t>mio</a:t>
            </a:r>
            <a:r>
              <a:rPr lang="en-GB" sz="800" dirty="0"/>
              <a:t>, </a:t>
            </a:r>
            <a:r>
              <a:rPr lang="en-GB" sz="800" dirty="0" err="1"/>
              <a:t>perdona</a:t>
            </a:r>
            <a:r>
              <a:rPr lang="en-GB" sz="800" dirty="0"/>
              <a:t>))。</a:t>
            </a:r>
            <a:r>
              <a:rPr lang="zh-CN" altLang="en-US" sz="800" dirty="0"/>
              <a:t>当费兰多看到古烈摩有着他给多拉贝拉的项链时，他相当气她这么快的移情别恋。古烈摩起初对费兰多感到</a:t>
            </a:r>
            <a:endParaRPr lang="en-US" altLang="zh-CN" sz="800" b="0" i="0" dirty="0">
              <a:solidFill>
                <a:srgbClr val="222222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628390-61C6-8845-C395-68D99902D632}"/>
              </a:ext>
            </a:extLst>
          </p:cNvPr>
          <p:cNvSpPr txBox="1"/>
          <p:nvPr/>
        </p:nvSpPr>
        <p:spPr>
          <a:xfrm>
            <a:off x="4951344" y="0"/>
            <a:ext cx="459684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800" dirty="0"/>
              <a:t>同情</a:t>
            </a:r>
            <a:r>
              <a:rPr lang="en-US" altLang="zh-CN" sz="800" dirty="0"/>
              <a:t>(</a:t>
            </a:r>
            <a:r>
              <a:rPr lang="zh-CN" altLang="en-US" sz="800" dirty="0"/>
              <a:t>咏叹调：</a:t>
            </a:r>
            <a:r>
              <a:rPr lang="en-GB" sz="800" dirty="0"/>
              <a:t>Donne </a:t>
            </a:r>
            <a:r>
              <a:rPr lang="en-GB" sz="800" dirty="0" err="1"/>
              <a:t>mie</a:t>
            </a:r>
            <a:r>
              <a:rPr lang="en-GB" sz="800" dirty="0"/>
              <a:t>, la fate a tanti)，</a:t>
            </a:r>
            <a:r>
              <a:rPr lang="zh-CN" altLang="en-US" sz="800" dirty="0"/>
              <a:t>但念头一转，洋洋得意，因为他的情人相当忠诚。</a:t>
            </a:r>
          </a:p>
          <a:p>
            <a:r>
              <a:rPr lang="zh-CN" altLang="en-US" sz="800" dirty="0"/>
              <a:t>场景转到姊妹的房间，这时多拉贝拉向费奥迪丽姬承认他的轻浮</a:t>
            </a:r>
            <a:r>
              <a:rPr lang="en-US" altLang="zh-CN" sz="800" dirty="0"/>
              <a:t>(</a:t>
            </a:r>
            <a:r>
              <a:rPr lang="zh-CN" altLang="en-US" sz="800" dirty="0"/>
              <a:t>咏叹调：爱是个小偷吗</a:t>
            </a:r>
            <a:r>
              <a:rPr lang="en-US" altLang="zh-CN" sz="800" dirty="0"/>
              <a:t>?(</a:t>
            </a:r>
            <a:r>
              <a:rPr lang="en-GB" sz="800" dirty="0" err="1"/>
              <a:t>É</a:t>
            </a:r>
            <a:r>
              <a:rPr lang="en-GB" sz="800" dirty="0"/>
              <a:t> amore un </a:t>
            </a:r>
            <a:r>
              <a:rPr lang="en-GB" sz="800" dirty="0" err="1"/>
              <a:t>ladroncello</a:t>
            </a:r>
            <a:r>
              <a:rPr lang="en-GB" sz="800" dirty="0"/>
              <a:t>))。</a:t>
            </a:r>
            <a:r>
              <a:rPr lang="zh-CN" altLang="en-US" sz="800" dirty="0"/>
              <a:t>费奥迪丽姬对这样的发展感到遗憾，并且决定要到军中找他的爱人。在他离开前，费兰多来找她，并且持续对她献殷勤，最终费奥迪丽姬陷入他温暖的怀抱中</a:t>
            </a:r>
            <a:r>
              <a:rPr lang="en-US" altLang="zh-CN" sz="800" dirty="0"/>
              <a:t>(</a:t>
            </a:r>
            <a:r>
              <a:rPr lang="zh-CN" altLang="en-US" sz="800" dirty="0"/>
              <a:t>二重唱：拥抱</a:t>
            </a:r>
            <a:r>
              <a:rPr lang="en-US" altLang="zh-CN" sz="800" dirty="0"/>
              <a:t>(</a:t>
            </a:r>
            <a:r>
              <a:rPr lang="en-GB" sz="800" dirty="0"/>
              <a:t>Fra </a:t>
            </a:r>
            <a:r>
              <a:rPr lang="en-GB" sz="800" dirty="0" err="1"/>
              <a:t>gli</a:t>
            </a:r>
            <a:r>
              <a:rPr lang="en-GB" sz="800" dirty="0"/>
              <a:t> </a:t>
            </a:r>
            <a:r>
              <a:rPr lang="en-GB" sz="800" dirty="0" err="1"/>
              <a:t>amplessi</a:t>
            </a:r>
            <a:r>
              <a:rPr lang="en-GB" sz="800" dirty="0"/>
              <a:t>))。</a:t>
            </a:r>
            <a:r>
              <a:rPr lang="zh-CN" altLang="en-US" sz="800" dirty="0"/>
              <a:t>古烈摩知道事情的进展，简直要发狂，而阿方索赢了这场赌局，并且告诉他们应该原谅他们的未婚妻，毕竟女人皆如此。</a:t>
            </a:r>
          </a:p>
          <a:p>
            <a:r>
              <a:rPr lang="zh-CN" altLang="en-US" sz="800" dirty="0"/>
              <a:t>终场是姊妹与阿尔巴尼亚人的婚礼。黛丝宾娜扮为公证人，出示结婚证书，两对新人都在上面签字。在此同时，远方传来军队的音乐，表示出征的战士归来。阿方索知道两姊妹正在担心，因为他们的未婚夫即将回来，而两名阿尔巴尼亚人急忙想要躲起来</a:t>
            </a:r>
            <a:r>
              <a:rPr lang="en-US" altLang="zh-CN" sz="800" dirty="0"/>
              <a:t>(</a:t>
            </a:r>
            <a:r>
              <a:rPr lang="zh-CN" altLang="en-US" sz="800" dirty="0"/>
              <a:t>事实上是要变装回到原本的身分</a:t>
            </a:r>
            <a:r>
              <a:rPr lang="en-US" altLang="zh-CN" sz="800" dirty="0"/>
              <a:t>)</a:t>
            </a:r>
            <a:r>
              <a:rPr lang="zh-CN" altLang="en-US" sz="800" dirty="0"/>
              <a:t>。两名军官回来后，向他们的未婚妻表示爱意，而阿方索这时拿起结婚证书给军官看，他们怒不可抑。两名军官离开片刻，回来后的装扮一半是阿尔巴尼亚人，一半是他们的军装，这时两姊妹才发现受到愚弄。最终两姊妹的未婚夫都原谅她们，众人歌诵。</a:t>
            </a:r>
          </a:p>
        </p:txBody>
      </p:sp>
      <p:pic>
        <p:nvPicPr>
          <p:cNvPr id="6" name="Picture 5" descr="A group of people with names&#10;&#10;AI-generated content may be incorrect.">
            <a:extLst>
              <a:ext uri="{FF2B5EF4-FFF2-40B4-BE49-F238E27FC236}">
                <a16:creationId xmlns:a16="http://schemas.microsoft.com/office/drawing/2014/main" id="{66E8F010-DB9C-0963-6E23-BD3B8165DB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1344" y="1728376"/>
            <a:ext cx="4642191" cy="392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645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F285C6A1-8B0F-2F07-B576-D23348378E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8" r="3667" b="-3"/>
          <a:stretch/>
        </p:blipFill>
        <p:spPr>
          <a:xfrm>
            <a:off x="4568064" y="10"/>
            <a:ext cx="5337937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9" name="Grafik 8" descr="Ein Bild, das drinnen, farbig enthält.&#10;&#10;Automatisch generierte Beschreibung">
            <a:extLst>
              <a:ext uri="{FF2B5EF4-FFF2-40B4-BE49-F238E27FC236}">
                <a16:creationId xmlns:a16="http://schemas.microsoft.com/office/drawing/2014/main" id="{8F9598FF-8F1F-4242-10CA-B32168CBA0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86" r="-2" b="7871"/>
          <a:stretch/>
        </p:blipFill>
        <p:spPr>
          <a:xfrm>
            <a:off x="3397883" y="3887894"/>
            <a:ext cx="6508118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B7ECE99A-B3B5-ECF9-4FBF-DB83531F930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4" r="24382"/>
          <a:stretch/>
        </p:blipFill>
        <p:spPr>
          <a:xfrm>
            <a:off x="20" y="10"/>
            <a:ext cx="6096257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04493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 descr="Ein Bild, das Text, angezogen, Kleidung enthält.&#10;&#10;Automatisch generierte Beschreibung">
            <a:extLst>
              <a:ext uri="{FF2B5EF4-FFF2-40B4-BE49-F238E27FC236}">
                <a16:creationId xmlns:a16="http://schemas.microsoft.com/office/drawing/2014/main" id="{CD85C83F-9424-F5D4-100E-A6213F2C22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" r="2" b="2"/>
          <a:stretch/>
        </p:blipFill>
        <p:spPr>
          <a:xfrm>
            <a:off x="5217090" y="643467"/>
            <a:ext cx="4167950" cy="5571066"/>
          </a:xfrm>
          <a:prstGeom prst="rect">
            <a:avLst/>
          </a:prstGeom>
        </p:spPr>
      </p:pic>
      <p:pic>
        <p:nvPicPr>
          <p:cNvPr id="4" name="Grafik 3" descr="Ein Bild, das angezogen, Kleidung enthält.&#10;&#10;Automatisch generierte Beschreibung">
            <a:extLst>
              <a:ext uri="{FF2B5EF4-FFF2-40B4-BE49-F238E27FC236}">
                <a16:creationId xmlns:a16="http://schemas.microsoft.com/office/drawing/2014/main" id="{4C561C5E-B169-31B7-B7BB-22664D093A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0777"/>
          <a:stretch/>
        </p:blipFill>
        <p:spPr>
          <a:xfrm>
            <a:off x="520958" y="643467"/>
            <a:ext cx="416795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76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479B2ECF-B3F4-3572-B92C-C112618FBA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24" r="15775" b="2"/>
          <a:stretch/>
        </p:blipFill>
        <p:spPr>
          <a:xfrm>
            <a:off x="20" y="10"/>
            <a:ext cx="5988150" cy="685799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8F8BC56-BEF2-1665-D264-5B41513B8C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7" r="18847" b="-4"/>
          <a:stretch/>
        </p:blipFill>
        <p:spPr>
          <a:xfrm>
            <a:off x="6121908" y="1"/>
            <a:ext cx="3784092" cy="3346704"/>
          </a:xfrm>
          <a:prstGeom prst="rect">
            <a:avLst/>
          </a:prstGeom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6AE392B0-3568-7FDA-CF1E-3582C70C4BC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75" r="17242" b="-3"/>
          <a:stretch/>
        </p:blipFill>
        <p:spPr>
          <a:xfrm>
            <a:off x="6121906" y="3511296"/>
            <a:ext cx="3784094" cy="3346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75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</TotalTime>
  <Words>1535</Words>
  <Application>Microsoft Macintosh PowerPoint</Application>
  <PresentationFormat>A4 Paper (210x297 mm)</PresentationFormat>
  <Paragraphs>19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Helvetica Neue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Zehui Bai</cp:lastModifiedBy>
  <cp:revision>170</cp:revision>
  <cp:lastPrinted>2025-06-22T14:02:46Z</cp:lastPrinted>
  <dcterms:created xsi:type="dcterms:W3CDTF">2022-11-07T20:45:57Z</dcterms:created>
  <dcterms:modified xsi:type="dcterms:W3CDTF">2025-06-22T14:03:00Z</dcterms:modified>
</cp:coreProperties>
</file>

<file path=docProps/thumbnail.jpeg>
</file>